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3"/>
  </p:notesMasterIdLst>
  <p:sldIdLst>
    <p:sldId id="256" r:id="rId2"/>
    <p:sldId id="492" r:id="rId3"/>
    <p:sldId id="515" r:id="rId4"/>
    <p:sldId id="555" r:id="rId5"/>
    <p:sldId id="556" r:id="rId6"/>
    <p:sldId id="571" r:id="rId7"/>
    <p:sldId id="559" r:id="rId8"/>
    <p:sldId id="568" r:id="rId9"/>
    <p:sldId id="572" r:id="rId10"/>
    <p:sldId id="580" r:id="rId11"/>
    <p:sldId id="576" r:id="rId12"/>
    <p:sldId id="574" r:id="rId13"/>
    <p:sldId id="577" r:id="rId14"/>
    <p:sldId id="569" r:id="rId15"/>
    <p:sldId id="579" r:id="rId16"/>
    <p:sldId id="573" r:id="rId17"/>
    <p:sldId id="584" r:id="rId18"/>
    <p:sldId id="581" r:id="rId19"/>
    <p:sldId id="582" r:id="rId20"/>
    <p:sldId id="585" r:id="rId21"/>
    <p:sldId id="587" r:id="rId22"/>
    <p:sldId id="588" r:id="rId23"/>
    <p:sldId id="589" r:id="rId24"/>
    <p:sldId id="583" r:id="rId25"/>
    <p:sldId id="594" r:id="rId26"/>
    <p:sldId id="590" r:id="rId27"/>
    <p:sldId id="591" r:id="rId28"/>
    <p:sldId id="592" r:id="rId29"/>
    <p:sldId id="595" r:id="rId30"/>
    <p:sldId id="598" r:id="rId31"/>
    <p:sldId id="599" r:id="rId32"/>
    <p:sldId id="596" r:id="rId33"/>
    <p:sldId id="600" r:id="rId34"/>
    <p:sldId id="601" r:id="rId35"/>
    <p:sldId id="610" r:id="rId36"/>
    <p:sldId id="597" r:id="rId37"/>
    <p:sldId id="605" r:id="rId38"/>
    <p:sldId id="607" r:id="rId39"/>
    <p:sldId id="608" r:id="rId40"/>
    <p:sldId id="609" r:id="rId41"/>
    <p:sldId id="593" r:id="rId4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6" autoAdjust="0"/>
    <p:restoredTop sz="91079" autoAdjust="0"/>
  </p:normalViewPr>
  <p:slideViewPr>
    <p:cSldViewPr snapToGrid="0" snapToObjects="1">
      <p:cViewPr>
        <p:scale>
          <a:sx n="79" d="100"/>
          <a:sy n="79" d="100"/>
        </p:scale>
        <p:origin x="-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9/27/2015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9/27/2015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9/27/2015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636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1567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9/27/2015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9/27/2015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9/27/2015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9/27/2015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9/27/2015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9/27/2015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9/27/2015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9/27/2015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CMSC201</a:t>
            </a:r>
            <a:br>
              <a:rPr lang="en-US" altLang="en-US" dirty="0" smtClean="0"/>
            </a:br>
            <a:r>
              <a:rPr lang="en-US" altLang="en-US" dirty="0" smtClean="0"/>
              <a:t> Computer Science 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4000" dirty="0" smtClean="0"/>
              <a:t>Lecture 08 – For Loops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Katherine Gibson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Review: Lists and Indexing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59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List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[] </a:t>
            </a:r>
            <a:r>
              <a:rPr lang="en-US" dirty="0"/>
              <a:t>to </a:t>
            </a:r>
            <a:r>
              <a:rPr lang="en-US" dirty="0" smtClean="0"/>
              <a:t>assign initial values (</a:t>
            </a:r>
            <a:r>
              <a:rPr lang="en-US" i="1" dirty="0" smtClean="0"/>
              <a:t>initialization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[1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3, 5]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words  = ["Hello", "to", "you"]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And to refer </a:t>
            </a:r>
            <a:r>
              <a:rPr lang="en-US" dirty="0"/>
              <a:t>to individual </a:t>
            </a:r>
            <a:r>
              <a:rPr lang="en-US" dirty="0" smtClean="0"/>
              <a:t>elements of a list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print(words[0])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[0] = 2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8196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Indexing in a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that </a:t>
            </a:r>
            <a:br>
              <a:rPr lang="en-US" dirty="0" smtClean="0"/>
            </a:br>
            <a:r>
              <a:rPr lang="en-US" dirty="0" smtClean="0"/>
              <a:t>list indexing starts</a:t>
            </a:r>
            <a:br>
              <a:rPr lang="en-US" dirty="0" smtClean="0"/>
            </a:br>
            <a:r>
              <a:rPr lang="en-US" dirty="0" smtClean="0"/>
              <a:t>at </a:t>
            </a:r>
            <a:r>
              <a:rPr lang="en-US" b="1" u="sng" dirty="0" smtClean="0"/>
              <a:t>zero</a:t>
            </a:r>
            <a:r>
              <a:rPr lang="en-US" dirty="0" smtClean="0"/>
              <a:t>, not 1!</a:t>
            </a: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animals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['cat', 'dog', 'eagle', 'ferret', 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'horse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'lizard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print("The best animal is", animals[3])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animals[5] = "mouse"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print("The little animal is", animals[5])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print("Can a", animals[4], "soar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the sky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?")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138721"/>
              </p:ext>
            </p:extLst>
          </p:nvPr>
        </p:nvGraphicFramePr>
        <p:xfrm>
          <a:off x="4247147" y="1945300"/>
          <a:ext cx="4800600" cy="13679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00100"/>
                <a:gridCol w="800100"/>
                <a:gridCol w="800100"/>
                <a:gridCol w="800100"/>
                <a:gridCol w="800100"/>
                <a:gridCol w="800100"/>
              </a:tblGrid>
              <a:tr h="38942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4983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???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???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???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???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???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???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12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Indexing in a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animals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['cat', 'dog', 'eagle', 'ferret', 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'horse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'lizard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print("The best animal is", animals[3])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animals[5] = "mouse"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print("The little animal is", animals[5])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print("Can a",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animals[4],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soar in the sky?")</a:t>
            </a:r>
          </a:p>
          <a:p>
            <a:pPr marL="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318500"/>
              </p:ext>
            </p:extLst>
          </p:nvPr>
        </p:nvGraphicFramePr>
        <p:xfrm>
          <a:off x="4247147" y="1945300"/>
          <a:ext cx="4800600" cy="13679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00100"/>
                <a:gridCol w="800100"/>
                <a:gridCol w="800100"/>
                <a:gridCol w="800100"/>
                <a:gridCol w="800100"/>
                <a:gridCol w="800100"/>
              </a:tblGrid>
              <a:tr h="38942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4983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cat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dog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eagle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ferret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horse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lizard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4221" y="2572039"/>
            <a:ext cx="4102765" cy="923330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The best animal is ferret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The little animal is mouse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Can a horse soar in the sky?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8187491" y="2658979"/>
            <a:ext cx="938463" cy="559391"/>
            <a:chOff x="8127331" y="2658979"/>
            <a:chExt cx="938463" cy="559391"/>
          </a:xfrm>
        </p:grpSpPr>
        <p:sp>
          <p:nvSpPr>
            <p:cNvPr id="12" name="Rectangle 11"/>
            <p:cNvSpPr/>
            <p:nvPr/>
          </p:nvSpPr>
          <p:spPr>
            <a:xfrm>
              <a:off x="8313821" y="2658979"/>
              <a:ext cx="565484" cy="5593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127331" y="2691259"/>
              <a:ext cx="9384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mouse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7084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Indexing in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46168" cy="4156799"/>
          </a:xfrm>
        </p:spPr>
        <p:txBody>
          <a:bodyPr/>
          <a:lstStyle/>
          <a:p>
            <a:r>
              <a:rPr lang="en-US" dirty="0"/>
              <a:t>Using the 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names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code the following:</a:t>
            </a:r>
          </a:p>
          <a:p>
            <a:pPr lvl="3"/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sz="3200" dirty="0"/>
              <a:t>Print </a:t>
            </a:r>
            <a:r>
              <a:rPr lang="en-US" sz="3200" dirty="0" smtClean="0"/>
              <a:t>“</a:t>
            </a:r>
            <a:r>
              <a:rPr lang="en-US" sz="3200" dirty="0"/>
              <a:t>Bob sends a message to Alice”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/>
              <a:t>Change the first element of the list to </a:t>
            </a:r>
            <a:r>
              <a:rPr lang="en-US" sz="3200" dirty="0" smtClean="0"/>
              <a:t>Ann</a:t>
            </a:r>
            <a:endParaRPr lang="en-US" sz="3200" dirty="0"/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Print “</a:t>
            </a:r>
            <a:r>
              <a:rPr lang="en-US" sz="3200" dirty="0" err="1" smtClean="0"/>
              <a:t>BobBobAnnEve</a:t>
            </a:r>
            <a:r>
              <a:rPr lang="en-US" sz="3200" dirty="0" smtClean="0"/>
              <a:t>”</a:t>
            </a:r>
            <a:endParaRPr lang="en-US" sz="3200" dirty="0"/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322583"/>
              </p:ext>
            </p:extLst>
          </p:nvPr>
        </p:nvGraphicFramePr>
        <p:xfrm>
          <a:off x="5453557" y="1548259"/>
          <a:ext cx="3534033" cy="1666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78011"/>
                <a:gridCol w="1178011"/>
                <a:gridCol w="1178011"/>
              </a:tblGrid>
              <a:tr h="685800"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804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Alice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Bob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Eve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59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Indexing in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30390" cy="4156799"/>
          </a:xfrm>
        </p:spPr>
        <p:txBody>
          <a:bodyPr/>
          <a:lstStyle/>
          <a:p>
            <a:r>
              <a:rPr lang="en-US" dirty="0" smtClean="0"/>
              <a:t>Using the 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names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code the following:</a:t>
            </a:r>
          </a:p>
          <a:p>
            <a:pPr lvl="3"/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sz="3200" dirty="0"/>
              <a:t>Print “Bob sends a message to Alice”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/>
              <a:t>Change the first element of the list to Ann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/>
              <a:t>Print “</a:t>
            </a:r>
            <a:r>
              <a:rPr lang="en-US" sz="3200" dirty="0" err="1" smtClean="0"/>
              <a:t>BobBobAnnEve</a:t>
            </a:r>
            <a:r>
              <a:rPr lang="en-US" sz="3200" dirty="0"/>
              <a:t>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446913"/>
              </p:ext>
            </p:extLst>
          </p:nvPr>
        </p:nvGraphicFramePr>
        <p:xfrm>
          <a:off x="5453557" y="1548259"/>
          <a:ext cx="3534033" cy="1666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78011"/>
                <a:gridCol w="1178011"/>
                <a:gridCol w="1178011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804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Alice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Bob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Eve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72646" y="5110500"/>
            <a:ext cx="7693838" cy="1323439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print(names[1],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"sends a message to", names[0])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baseline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names[0] = "Ann"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print(names[1] + names[1]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+ names[0] + names[2])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noProof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or     print(names[1]*2 + names[0] + names[2])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564607" y="2334718"/>
            <a:ext cx="968540" cy="715254"/>
            <a:chOff x="15021426" y="2302438"/>
            <a:chExt cx="968540" cy="715254"/>
          </a:xfrm>
        </p:grpSpPr>
        <p:sp>
          <p:nvSpPr>
            <p:cNvPr id="10" name="Rectangle 9"/>
            <p:cNvSpPr/>
            <p:nvPr/>
          </p:nvSpPr>
          <p:spPr>
            <a:xfrm>
              <a:off x="15021426" y="2302438"/>
              <a:ext cx="968540" cy="7119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021426" y="2371361"/>
              <a:ext cx="9384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Ann</a:t>
              </a:r>
              <a:endParaRPr lang="en-US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44652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 smtClean="0"/>
              <a:t>Loops: Iterating over a List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49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 our Grocery List?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281" y="1969364"/>
            <a:ext cx="8748584" cy="4156799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print("Welcome to the Grocery Manager 1.0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// initialize the value and the size of our list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[None]*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[0] = input("Please enter your first item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 ")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[1] = input("Please enter your second item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")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[2] = input("Please enter your third item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 ")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[0])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[1])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[2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5" name="Rounded Rectangle 4"/>
          <p:cNvSpPr/>
          <p:nvPr/>
        </p:nvSpPr>
        <p:spPr>
          <a:xfrm flipH="1">
            <a:off x="582529" y="3561347"/>
            <a:ext cx="8188491" cy="206943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29989" y="5215281"/>
            <a:ext cx="3043989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and that loops would make this part easier?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15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Iterating Through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Iteration</a:t>
            </a:r>
            <a:r>
              <a:rPr lang="en-US" dirty="0" smtClean="0"/>
              <a:t> is when we move through a </a:t>
            </a:r>
            <a:br>
              <a:rPr lang="en-US" dirty="0" smtClean="0"/>
            </a:br>
            <a:r>
              <a:rPr lang="en-US" dirty="0" smtClean="0"/>
              <a:t>list, one element at a time</a:t>
            </a:r>
          </a:p>
          <a:p>
            <a:pPr lvl="1"/>
            <a:r>
              <a:rPr lang="en-US" sz="3200" dirty="0" smtClean="0"/>
              <a:t>Instead of specifying each element separately, like we did for our grocery list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Using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 will make our code </a:t>
            </a:r>
            <a:br>
              <a:rPr lang="en-US" dirty="0" smtClean="0"/>
            </a:br>
            <a:r>
              <a:rPr lang="en-US" dirty="0" smtClean="0"/>
              <a:t>much faster and easier to write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0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 smtClean="0"/>
              <a:t>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66484" cy="4156799"/>
          </a:xfrm>
        </p:spPr>
        <p:txBody>
          <a:bodyPr/>
          <a:lstStyle/>
          <a:p>
            <a:r>
              <a:rPr lang="en-US" dirty="0" smtClean="0"/>
              <a:t>Here’s some example code… let’s break it down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['a', 'b', 'c', 'd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listItem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listItem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597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potential security concerns of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r>
              <a:rPr lang="en-US" dirty="0" smtClean="0"/>
              <a:t>Lists </a:t>
            </a:r>
            <a:r>
              <a:rPr lang="en-US" dirty="0"/>
              <a:t>and what they are used for</a:t>
            </a:r>
          </a:p>
          <a:p>
            <a:r>
              <a:rPr lang="en-US" dirty="0" smtClean="0"/>
              <a:t>How strings are </a:t>
            </a:r>
            <a:r>
              <a:rPr lang="en-US" dirty="0"/>
              <a:t>represented</a:t>
            </a:r>
          </a:p>
          <a:p>
            <a:r>
              <a:rPr lang="en-US" dirty="0" smtClean="0"/>
              <a:t>How to use strings:</a:t>
            </a:r>
          </a:p>
          <a:p>
            <a:pPr lvl="1"/>
            <a:r>
              <a:rPr lang="en-US" sz="3200" dirty="0" smtClean="0"/>
              <a:t>Indexing</a:t>
            </a:r>
          </a:p>
          <a:p>
            <a:pPr lvl="1"/>
            <a:r>
              <a:rPr lang="en-US" sz="3200" dirty="0" smtClean="0"/>
              <a:t>Slicing</a:t>
            </a:r>
          </a:p>
          <a:p>
            <a:pPr lvl="1"/>
            <a:r>
              <a:rPr lang="en-US" sz="3200" dirty="0" smtClean="0"/>
              <a:t>Concatenate and Repetition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524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/>
              <a:t>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66484" cy="4156799"/>
          </a:xfrm>
        </p:spPr>
        <p:txBody>
          <a:bodyPr/>
          <a:lstStyle/>
          <a:p>
            <a:r>
              <a:rPr lang="en-US" dirty="0" smtClean="0"/>
              <a:t>Here’s some example code… let’s break it down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['a', 'b', 'c', 'd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listItem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listItem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5979694" y="2655682"/>
            <a:ext cx="237022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initialize the list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 flipH="1">
            <a:off x="835193" y="3109754"/>
            <a:ext cx="5493418" cy="47565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920917" y="4041792"/>
            <a:ext cx="243037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list we want to iterate through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 flipH="1">
            <a:off x="3862136" y="4872789"/>
            <a:ext cx="1227222" cy="46280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7200" y="4041791"/>
            <a:ext cx="2586789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how we will refer to each element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 flipH="1">
            <a:off x="1644315" y="4872789"/>
            <a:ext cx="1652337" cy="46280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493796" y="5562172"/>
            <a:ext cx="285750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body of the loop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 flipH="1">
            <a:off x="1640303" y="5335597"/>
            <a:ext cx="2847474" cy="46280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89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8" grpId="0" animBg="1"/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7976937" cy="4156799"/>
          </a:xfrm>
        </p:spPr>
        <p:txBody>
          <a:bodyPr/>
          <a:lstStyle/>
          <a:p>
            <a:r>
              <a:rPr lang="en-US" dirty="0"/>
              <a:t>In 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/>
              <a:t>loop, we are declaring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new </a:t>
            </a:r>
            <a:r>
              <a:rPr lang="en-US" dirty="0"/>
              <a:t>variable called “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listItem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The loop will change this variable for us</a:t>
            </a:r>
          </a:p>
          <a:p>
            <a:pPr lvl="3"/>
            <a:endParaRPr lang="en-US" dirty="0" smtClean="0"/>
          </a:p>
          <a:p>
            <a:r>
              <a:rPr lang="en-US" sz="2800" dirty="0"/>
              <a:t>The first time through the loop,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listItem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 smtClean="0"/>
              <a:t>will </a:t>
            </a:r>
            <a:r>
              <a:rPr lang="en-US" sz="2800" dirty="0"/>
              <a:t>be the first element of the </a:t>
            </a:r>
            <a:r>
              <a:rPr lang="en-US" sz="2800" dirty="0" smtClean="0"/>
              <a:t>list</a:t>
            </a:r>
          </a:p>
          <a:p>
            <a:r>
              <a:rPr lang="en-US" sz="2800" dirty="0"/>
              <a:t>The </a:t>
            </a:r>
            <a:r>
              <a:rPr lang="en-US" sz="2800" dirty="0" smtClean="0"/>
              <a:t>second time </a:t>
            </a:r>
            <a:r>
              <a:rPr lang="en-US" sz="2800" dirty="0"/>
              <a:t>through the loop,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listItem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/>
              <a:t>will be the </a:t>
            </a:r>
            <a:r>
              <a:rPr lang="en-US" sz="2800" dirty="0" smtClean="0"/>
              <a:t>second element </a:t>
            </a:r>
            <a:r>
              <a:rPr lang="en-US" sz="2800" dirty="0"/>
              <a:t>of the </a:t>
            </a:r>
            <a:r>
              <a:rPr lang="en-US" sz="2800" dirty="0" smtClean="0"/>
              <a:t>list</a:t>
            </a:r>
          </a:p>
          <a:p>
            <a:r>
              <a:rPr lang="en-US" sz="2800" dirty="0" smtClean="0"/>
              <a:t>And so on…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581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/>
              <a:t>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2579" cy="4156799"/>
          </a:xfrm>
        </p:spPr>
        <p:txBody>
          <a:bodyPr/>
          <a:lstStyle/>
          <a:p>
            <a:r>
              <a:rPr lang="en-US" dirty="0" smtClean="0"/>
              <a:t>We can use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 to find the </a:t>
            </a:r>
            <a:br>
              <a:rPr lang="en-US" dirty="0" smtClean="0"/>
            </a:br>
            <a:r>
              <a:rPr lang="en-US" dirty="0" smtClean="0"/>
              <a:t>average from a list of numbers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[98, 75, 89, 100, 45, 82]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 = 0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 have to initialize total to zero</a:t>
            </a: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total = total + 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so that we can use it here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avg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total /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"Your average in the class is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avg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273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Note: Variable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Remember, variable names should </a:t>
            </a:r>
            <a:r>
              <a:rPr lang="en-US" b="1" u="sng" dirty="0" smtClean="0"/>
              <a:t>always</a:t>
            </a:r>
            <a:r>
              <a:rPr lang="en-US" dirty="0" smtClean="0"/>
              <a:t> be meaningful</a:t>
            </a:r>
          </a:p>
          <a:p>
            <a:pPr lvl="1"/>
            <a:r>
              <a:rPr lang="en-US" dirty="0" smtClean="0"/>
              <a:t>And they should be more than one </a:t>
            </a:r>
            <a:r>
              <a:rPr lang="en-US" dirty="0" smtClean="0"/>
              <a:t>letter!</a:t>
            </a:r>
            <a:endParaRPr lang="en-US" dirty="0" smtClean="0"/>
          </a:p>
          <a:p>
            <a:r>
              <a:rPr lang="en-US" dirty="0" smtClean="0"/>
              <a:t>There’s one exception: loop variables</a:t>
            </a:r>
          </a:p>
          <a:p>
            <a:pPr lvl="3"/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You can </a:t>
            </a:r>
            <a:r>
              <a:rPr lang="en-US" dirty="0" smtClean="0"/>
              <a:t>make </a:t>
            </a:r>
            <a:r>
              <a:rPr lang="en-US" dirty="0" smtClean="0"/>
              <a:t>them longer if you </a:t>
            </a:r>
            <a:r>
              <a:rPr lang="en-US" dirty="0" smtClean="0"/>
              <a:t>want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915653" y="4392120"/>
            <a:ext cx="3312694" cy="946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Font typeface="Arial" pitchFamily="34" charset="0"/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n in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 indent="0">
              <a:buFont typeface="Arial" pitchFamily="34" charset="0"/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sum = sum + 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921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Downside!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386986"/>
          </a:xfrm>
        </p:spPr>
        <p:txBody>
          <a:bodyPr/>
          <a:lstStyle/>
          <a:p>
            <a:r>
              <a:rPr lang="en-US" dirty="0"/>
              <a:t>What do you think this code does?</a:t>
            </a:r>
          </a:p>
          <a:p>
            <a:pPr lvl="3"/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[1, 2, 3,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4]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listItem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listItem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print("List is now:",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3"/>
            <a:endParaRPr lang="en-US" dirty="0"/>
          </a:p>
          <a:p>
            <a:r>
              <a:rPr lang="en-US" dirty="0" smtClean="0"/>
              <a:t>Changing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listItem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u="sng" dirty="0" smtClean="0"/>
              <a:t>does not change</a:t>
            </a:r>
            <a:r>
              <a:rPr lang="en-US" dirty="0" smtClean="0"/>
              <a:t> the original list!</a:t>
            </a:r>
          </a:p>
          <a:p>
            <a:pPr lvl="1"/>
            <a:r>
              <a:rPr lang="en-US" dirty="0" smtClean="0"/>
              <a:t>It’s only a </a:t>
            </a:r>
            <a:r>
              <a:rPr lang="en-US" u="sng" dirty="0" smtClean="0"/>
              <a:t>copy</a:t>
            </a:r>
            <a:r>
              <a:rPr lang="en-US" dirty="0" smtClean="0"/>
              <a:t> of each element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722751" y="4400634"/>
            <a:ext cx="4096396" cy="400110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List is now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: [1, 2, 3, 4]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22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 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Strings are represented as lists of characters</a:t>
            </a:r>
          </a:p>
          <a:p>
            <a:pPr lvl="1"/>
            <a:r>
              <a:rPr lang="en-US" dirty="0" smtClean="0"/>
              <a:t>So we can use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 on them as well</a:t>
            </a:r>
          </a:p>
          <a:p>
            <a:pPr lvl="3"/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music = "jazz"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c in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music: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print(c)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 goes through the string letter by letter, and handles each one separately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091449" y="3353886"/>
            <a:ext cx="655365" cy="1323439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j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z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z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79693" y="3600106"/>
            <a:ext cx="237022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What will this code do?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6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Printing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78516" cy="4156799"/>
          </a:xfrm>
        </p:spPr>
        <p:txBody>
          <a:bodyPr/>
          <a:lstStyle/>
          <a:p>
            <a:r>
              <a:rPr lang="en-US" dirty="0" smtClean="0"/>
              <a:t>Given a list of strings called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food</a:t>
            </a:r>
            <a:r>
              <a:rPr lang="en-US" dirty="0" smtClean="0"/>
              <a:t>, use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 to print out that each food is yummy!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food = ["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apples",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bananas",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cherries", "durians"]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for loop goes here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 in food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print(f, "are yummy!")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426252" y="4542053"/>
            <a:ext cx="3236495" cy="1323439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apples are yummy!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bananas are yummy!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cherries are yummy!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durians are yummy!</a:t>
            </a:r>
          </a:p>
        </p:txBody>
      </p:sp>
    </p:spTree>
    <p:extLst>
      <p:ext uri="{BB962C8B-B14F-4D97-AF65-F5344CB8AC3E}">
        <p14:creationId xmlns:p14="http://schemas.microsoft.com/office/powerpoint/2010/main" val="3780828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24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of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10075" cy="4156799"/>
          </a:xfrm>
        </p:spPr>
        <p:txBody>
          <a:bodyPr/>
          <a:lstStyle/>
          <a:p>
            <a:r>
              <a:rPr lang="en-US" dirty="0"/>
              <a:t>Python has a built-in function </a:t>
            </a:r>
            <a:r>
              <a:rPr lang="en-US" dirty="0" smtClean="0"/>
              <a:t>called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</a:t>
            </a:r>
            <a:r>
              <a:rPr lang="en-US" dirty="0" smtClean="0"/>
              <a:t> that </a:t>
            </a:r>
            <a:r>
              <a:rPr lang="en-US" dirty="0"/>
              <a:t>can generate a list of numbers</a:t>
            </a:r>
          </a:p>
          <a:p>
            <a:pPr marL="45720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list(range(0, 10))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print(a)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53452" y="5651047"/>
            <a:ext cx="5690938" cy="461665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[0, 1, 2, 3, 4, 5, 6, 7, 8, 9</a:t>
            </a:r>
            <a:r>
              <a:rPr lang="en-US" sz="24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]</a:t>
            </a:r>
            <a:endParaRPr lang="en-US" sz="2400" b="1" kern="0" dirty="0">
              <a:solidFill>
                <a:prstClr val="black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13022" y="3109687"/>
            <a:ext cx="576312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cast it to a list to force the generator to run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261938" y="3547288"/>
            <a:ext cx="421104" cy="57954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895472" y="4409164"/>
            <a:ext cx="321243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like slicing – it’s UP TO (but not including) 10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5077329" y="4499812"/>
            <a:ext cx="1006640" cy="433135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5799221" y="4932947"/>
            <a:ext cx="284748" cy="7181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535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 smtClean="0"/>
              <a:t>in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use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 smtClean="0"/>
              <a:t>function to control a loop through “counting”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range(0,20):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print(i+1)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What will this code do?</a:t>
            </a:r>
          </a:p>
          <a:p>
            <a:pPr lvl="1"/>
            <a:r>
              <a:rPr lang="en-US" dirty="0" smtClean="0"/>
              <a:t>Print the numbers 1 through 20 on separate 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914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2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of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range(START, STOP, STEP)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5210942"/>
            <a:ext cx="191452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name of the function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414461" y="2538662"/>
            <a:ext cx="0" cy="276726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371722" y="3433010"/>
            <a:ext cx="2214062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number we want to start counting at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470612" y="2538662"/>
            <a:ext cx="1" cy="103471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123014" y="4975056"/>
            <a:ext cx="287718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number we want to count UP TO (but will </a:t>
            </a:r>
            <a:r>
              <a:rPr lang="en-US" sz="2400" u="sng" dirty="0" smtClean="0">
                <a:latin typeface="+mj-lt"/>
                <a:cs typeface="Courier New" panose="02070309020205020404" pitchFamily="49" charset="0"/>
              </a:rPr>
              <a:t>not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include)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5561604" y="2538662"/>
            <a:ext cx="0" cy="252663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065053" y="3775175"/>
            <a:ext cx="2522363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how much we want to count by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7326235" y="2538662"/>
            <a:ext cx="0" cy="129941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2752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8" grpId="0" animBg="1"/>
      <p:bldP spid="3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ways we can use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</a:t>
            </a:r>
          </a:p>
          <a:p>
            <a:pPr lvl="3"/>
            <a:endParaRPr lang="en-US" sz="1400" dirty="0" smtClean="0"/>
          </a:p>
          <a:p>
            <a:r>
              <a:rPr lang="en-US" dirty="0" smtClean="0"/>
              <a:t>With one number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range(10)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With two numbers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range(10,20)</a:t>
            </a:r>
            <a:endParaRPr lang="en-US" dirty="0"/>
          </a:p>
          <a:p>
            <a:r>
              <a:rPr lang="en-US" dirty="0" smtClean="0"/>
              <a:t>With three numbers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range(0,100,5)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325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 </a:t>
            </a:r>
            <a:r>
              <a:rPr lang="en-US" dirty="0" smtClean="0"/>
              <a:t>with One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94295" cy="4156799"/>
          </a:xfrm>
        </p:spPr>
        <p:txBody>
          <a:bodyPr/>
          <a:lstStyle/>
          <a:p>
            <a:r>
              <a:rPr lang="en-US" dirty="0" smtClean="0"/>
              <a:t>If we just give it one number, it will start counting at 0, and will count UP TO that number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one = list(range(4))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one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[0, 1, 2, 3]</a:t>
            </a: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223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 </a:t>
            </a:r>
            <a:r>
              <a:rPr lang="en-US" dirty="0" smtClean="0"/>
              <a:t>with Two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94295" cy="4156799"/>
          </a:xfrm>
        </p:spPr>
        <p:txBody>
          <a:bodyPr/>
          <a:lstStyle/>
          <a:p>
            <a:r>
              <a:rPr lang="en-US" dirty="0" smtClean="0"/>
              <a:t>If we give it two numbers, it will count from the first number UP to the second number</a:t>
            </a:r>
          </a:p>
          <a:p>
            <a:pPr marL="9144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twoA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list(range(5,10))</a:t>
            </a:r>
          </a:p>
          <a:p>
            <a:pPr marL="9144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twoA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[5, 6, 7, 8, 9]</a:t>
            </a:r>
          </a:p>
          <a:p>
            <a:pPr marL="9144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twoB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list(range(-10,-5))</a:t>
            </a:r>
          </a:p>
          <a:p>
            <a:pPr marL="9144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twoB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[-10, -9, -8, -7, -6]</a:t>
            </a:r>
          </a:p>
          <a:p>
            <a:pPr marL="9144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twoC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list(range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(-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,-10))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twoC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148704" y="3877034"/>
            <a:ext cx="2522363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from a lower to a higher number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800603" y="4547937"/>
            <a:ext cx="1431755" cy="48126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232358" y="5634380"/>
            <a:ext cx="2355057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can only count up!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1917036" y="6156240"/>
            <a:ext cx="4399543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317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 </a:t>
            </a:r>
            <a:r>
              <a:rPr lang="en-US" dirty="0" smtClean="0"/>
              <a:t>with Three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94295" cy="4156799"/>
          </a:xfrm>
        </p:spPr>
        <p:txBody>
          <a:bodyPr/>
          <a:lstStyle/>
          <a:p>
            <a:r>
              <a:rPr lang="en-US" dirty="0" smtClean="0"/>
              <a:t>If we give it three numbers, it will count from the first number UP to the second number,  and it will do so in steps of the third number</a:t>
            </a:r>
          </a:p>
          <a:p>
            <a:pPr marL="9144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threeA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list(range(2, 11, 2))</a:t>
            </a:r>
          </a:p>
          <a:p>
            <a:pPr marL="9144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threeA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[2, 4, 6, 8, 10]</a:t>
            </a:r>
          </a:p>
          <a:p>
            <a:pPr marL="9144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threeB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list(range(3,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28,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5))</a:t>
            </a:r>
          </a:p>
          <a:p>
            <a:pPr marL="9144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threeB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[3, 8, 13, 18, 23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590800" y="5890478"/>
            <a:ext cx="609600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starts counting at the first number!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1744580" y="5763126"/>
            <a:ext cx="846220" cy="363037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7286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Down with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said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 smtClean="0"/>
              <a:t>could only count up</a:t>
            </a:r>
          </a:p>
          <a:p>
            <a:pPr lvl="1"/>
            <a:r>
              <a:rPr lang="en-US" dirty="0" smtClean="0"/>
              <a:t>But that’s not strictly true!</a:t>
            </a:r>
          </a:p>
          <a:p>
            <a:r>
              <a:rPr lang="en-US" dirty="0" smtClean="0"/>
              <a:t>If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STEP</a:t>
            </a:r>
            <a:r>
              <a:rPr lang="en-US" dirty="0" smtClean="0"/>
              <a:t> is set to a </a:t>
            </a:r>
            <a:r>
              <a:rPr lang="en-US" u="sng" dirty="0" smtClean="0"/>
              <a:t>negative</a:t>
            </a:r>
            <a:r>
              <a:rPr lang="en-US" dirty="0" smtClean="0"/>
              <a:t> number, then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 </a:t>
            </a:r>
            <a:r>
              <a:rPr lang="en-US" dirty="0" smtClean="0"/>
              <a:t>can be used to count down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downA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list(range(10,0,-1))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downA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[10, 9, 8, 7, 6, 5, 4, 3, 2, 1]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downB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list(range(18,5,-2))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downB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[18, 16, 14, 12, 10, 8, 6]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499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lists will the following code generate?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prac1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list(range(50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971550" lvl="1" indent="-514350">
              <a:buFont typeface="+mj-lt"/>
              <a:buAutoNum type="arabicPeriod"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prac2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list(range(-5, 5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971550" lvl="1" indent="-514350">
              <a:buFont typeface="+mj-lt"/>
              <a:buAutoNum type="arabicPeriod"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prac3 = list(range(1, 12, 2))</a:t>
            </a:r>
          </a:p>
          <a:p>
            <a:pPr marL="971550" lvl="1" indent="-514350">
              <a:buFont typeface="+mj-lt"/>
              <a:buAutoNum type="arabicPeriod"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338765" y="3641497"/>
            <a:ext cx="42832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a list from 0 to 49, counting by 1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89749" y="4616348"/>
            <a:ext cx="6581274" cy="461665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[-5, -4, -3, -2, -1, 0, 1, 2, 3, 4]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89749" y="5639248"/>
            <a:ext cx="3729788" cy="461665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[1, 3, 5, 7, 9, 11]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89749" y="3131708"/>
            <a:ext cx="6581274" cy="461665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[0, 1, 2, 3, </a:t>
            </a:r>
            <a:r>
              <a:rPr lang="en-US" sz="24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4, 5, ..., 47</a:t>
            </a:r>
            <a:r>
              <a:rPr lang="en-US" sz="24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 48, 49]</a:t>
            </a:r>
          </a:p>
        </p:txBody>
      </p:sp>
    </p:spTree>
    <p:extLst>
      <p:ext uri="{BB962C8B-B14F-4D97-AF65-F5344CB8AC3E}">
        <p14:creationId xmlns:p14="http://schemas.microsoft.com/office/powerpoint/2010/main" val="426318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Odd or Even?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90548" cy="4156799"/>
          </a:xfrm>
        </p:spPr>
        <p:txBody>
          <a:bodyPr/>
          <a:lstStyle/>
          <a:p>
            <a:r>
              <a:rPr lang="en-US" dirty="0" smtClean="0"/>
              <a:t>Write code that will print out, for the numbers 1 through 20, whether that number is even or odd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Sample output: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number 1 is odd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number 2 is even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number 3 is odd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3661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Odd or Even?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90548" cy="4156799"/>
          </a:xfrm>
        </p:spPr>
        <p:txBody>
          <a:bodyPr/>
          <a:lstStyle/>
          <a:p>
            <a:r>
              <a:rPr lang="en-US" dirty="0" smtClean="0"/>
              <a:t>Write code that will print out, for the numbers 1 through 20, whether that number is even or odd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range(1,21):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% 2): # will be 1 (True)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print(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+ "is odd")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else:    # divides cleanly into 2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+ "is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even")</a:t>
            </a:r>
          </a:p>
          <a:p>
            <a:pPr marL="457200" lvl="1" indent="0">
              <a:buNone/>
            </a:pPr>
            <a:r>
              <a:rPr lang="en-US" dirty="0" smtClean="0"/>
              <a:t>  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153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Update our Grocery List!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from last time…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would make this process easier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/>
              <a:t>Loops!</a:t>
            </a:r>
          </a:p>
          <a:p>
            <a:pPr lvl="2"/>
            <a:r>
              <a:rPr lang="en-US" sz="2800" dirty="0"/>
              <a:t>Instead of asking for each item individually, we could keep adding items to the list until we wanted to stop (or the list was “full”)</a:t>
            </a:r>
          </a:p>
          <a:p>
            <a:r>
              <a:rPr lang="en-US" sz="2800" dirty="0" smtClean="0"/>
              <a:t>Let’s do this!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452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To learn about and be able to use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</a:t>
            </a:r>
          </a:p>
          <a:p>
            <a:pPr lvl="1"/>
            <a:r>
              <a:rPr lang="en-US" sz="3200" dirty="0" smtClean="0"/>
              <a:t>To understand the syntax of a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sz="3200" dirty="0" smtClean="0"/>
              <a:t>loop</a:t>
            </a:r>
          </a:p>
          <a:p>
            <a:r>
              <a:rPr lang="en-US" dirty="0" smtClean="0"/>
              <a:t>To use 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 to iterate through a list</a:t>
            </a:r>
          </a:p>
          <a:p>
            <a:pPr lvl="1"/>
            <a:r>
              <a:rPr lang="en-US" sz="3200" dirty="0" smtClean="0"/>
              <a:t>Or to perform an action a set number of times</a:t>
            </a:r>
          </a:p>
          <a:p>
            <a:r>
              <a:rPr lang="en-US" dirty="0" smtClean="0"/>
              <a:t>To learn about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 smtClean="0"/>
              <a:t>function</a:t>
            </a:r>
          </a:p>
          <a:p>
            <a:pPr lvl="3"/>
            <a:endParaRPr lang="en-US" dirty="0"/>
          </a:p>
          <a:p>
            <a:r>
              <a:rPr lang="en-US" dirty="0" smtClean="0"/>
              <a:t>To update our grocery program from last time!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851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1143" y="2644170"/>
            <a:ext cx="810171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LIVECODING!!!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250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5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53" presetClass="entr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3" presetClass="exit" presetSubtype="3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53" presetClass="entr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" grpId="3"/>
      <p:bldP spid="2" grpId="4"/>
      <p:bldP spid="2" grpId="5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Lab 4 is meeting normally this week!</a:t>
            </a:r>
          </a:p>
          <a:p>
            <a:pPr lvl="1"/>
            <a:r>
              <a:rPr lang="en-US" dirty="0" smtClean="0"/>
              <a:t>Make sure you attend your correct section</a:t>
            </a:r>
          </a:p>
          <a:p>
            <a:pPr marL="1371600" lvl="3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Homework 3 is out</a:t>
            </a:r>
          </a:p>
          <a:p>
            <a:pPr lvl="1"/>
            <a:r>
              <a:rPr lang="en-US" dirty="0" smtClean="0"/>
              <a:t>Due by Thursday (Sept 24th) at 8:59:59 PM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Homeworks are on Blackboard</a:t>
            </a:r>
          </a:p>
          <a:p>
            <a:pPr lvl="1"/>
            <a:r>
              <a:rPr lang="en-US" dirty="0" smtClean="0"/>
              <a:t>Weekly Agendas are also on Blackboard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901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Looping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840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Structures (Review)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/>
              <a:t>A program can proceed:</a:t>
            </a:r>
            <a:endParaRPr lang="en-US" dirty="0"/>
          </a:p>
          <a:p>
            <a:pPr lvl="1"/>
            <a:r>
              <a:rPr lang="en-US" sz="3200" dirty="0" smtClean="0"/>
              <a:t>In sequence</a:t>
            </a:r>
            <a:endParaRPr lang="en-US" sz="3200" dirty="0"/>
          </a:p>
          <a:p>
            <a:pPr lvl="1"/>
            <a:r>
              <a:rPr lang="en-US" sz="3200" dirty="0" smtClean="0"/>
              <a:t>Selectively (branching): make a choice</a:t>
            </a:r>
          </a:p>
          <a:p>
            <a:pPr lvl="1"/>
            <a:r>
              <a:rPr lang="en-US" sz="3200" dirty="0" smtClean="0"/>
              <a:t>Repetitively (iteratively): looping</a:t>
            </a:r>
          </a:p>
          <a:p>
            <a:pPr lvl="1"/>
            <a:r>
              <a:rPr lang="en-US" sz="3200" dirty="0" smtClean="0"/>
              <a:t>By calling a function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013787" y="4416428"/>
            <a:ext cx="2025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focus of today’s lecture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239252" y="3798449"/>
            <a:ext cx="5508462" cy="460631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5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Structures: Flowcharts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11" y="2123072"/>
            <a:ext cx="1152525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2123072"/>
            <a:ext cx="3524250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414" y="2123072"/>
            <a:ext cx="2886075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ounded Rectangle 7"/>
          <p:cNvSpPr/>
          <p:nvPr/>
        </p:nvSpPr>
        <p:spPr>
          <a:xfrm flipH="1">
            <a:off x="5467351" y="1969364"/>
            <a:ext cx="2910138" cy="438698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934451" y="4601775"/>
            <a:ext cx="2025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focus of today’s lecture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68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 has two kinds of loops, and they are used for two different purposes</a:t>
            </a:r>
          </a:p>
          <a:p>
            <a:pPr lvl="3"/>
            <a:endParaRPr lang="en-US" dirty="0"/>
          </a:p>
          <a:p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loop:</a:t>
            </a:r>
          </a:p>
          <a:p>
            <a:pPr lvl="1"/>
            <a:r>
              <a:rPr lang="en-US" dirty="0" smtClean="0"/>
              <a:t>Good for </a:t>
            </a:r>
            <a:r>
              <a:rPr lang="en-US" i="1" dirty="0" smtClean="0"/>
              <a:t>iterating</a:t>
            </a:r>
            <a:r>
              <a:rPr lang="en-US" dirty="0" smtClean="0"/>
              <a:t> over a list</a:t>
            </a:r>
          </a:p>
          <a:p>
            <a:pPr lvl="1"/>
            <a:r>
              <a:rPr lang="en-US" dirty="0" smtClean="0"/>
              <a:t>Good for counted iterations</a:t>
            </a:r>
          </a:p>
          <a:p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</a:t>
            </a:r>
          </a:p>
          <a:p>
            <a:pPr lvl="1"/>
            <a:r>
              <a:rPr lang="en-US" dirty="0" smtClean="0"/>
              <a:t>Good for almost everything else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5" name="Rounded Rectangle 4"/>
          <p:cNvSpPr/>
          <p:nvPr/>
        </p:nvSpPr>
        <p:spPr>
          <a:xfrm flipH="1">
            <a:off x="775035" y="3392905"/>
            <a:ext cx="4783554" cy="164832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07230" y="3124395"/>
            <a:ext cx="2025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what we’re covering today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19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Operators in Python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6864893"/>
              </p:ext>
            </p:extLst>
          </p:nvPr>
        </p:nvGraphicFramePr>
        <p:xfrm>
          <a:off x="457200" y="1970088"/>
          <a:ext cx="8229600" cy="3627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Operator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Meaning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Concatenation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Repetition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STRING[#]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Indexing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STRING[#:#]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Slicing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(STRING)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Length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Iteration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15" name="Rounded Rectangle 14"/>
          <p:cNvSpPr/>
          <p:nvPr/>
        </p:nvSpPr>
        <p:spPr>
          <a:xfrm flipH="1">
            <a:off x="570498" y="5041233"/>
            <a:ext cx="3917281" cy="555975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99305" y="5065868"/>
            <a:ext cx="3849128" cy="55605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VAR in STRING</a:t>
            </a:r>
            <a:endParaRPr lang="en-US" sz="2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75123" y="5723216"/>
            <a:ext cx="202531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from last time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08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22371</TotalTime>
  <Words>1695</Words>
  <Application>Microsoft Office PowerPoint</Application>
  <PresentationFormat>On-screen Show (4:3)</PresentationFormat>
  <Paragraphs>395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CMSC201  Computer Science I for Majors  Lecture 08 – For Loops</vt:lpstr>
      <vt:lpstr>Last Class We Covered</vt:lpstr>
      <vt:lpstr>Any Questions from Last Time?</vt:lpstr>
      <vt:lpstr>Today’s Objectives</vt:lpstr>
      <vt:lpstr>Looping</vt:lpstr>
      <vt:lpstr>Control Structures (Review)</vt:lpstr>
      <vt:lpstr>Control Structures: Flowcharts</vt:lpstr>
      <vt:lpstr>Looping</vt:lpstr>
      <vt:lpstr>String Operators in Python</vt:lpstr>
      <vt:lpstr>Review: Lists and Indexing</vt:lpstr>
      <vt:lpstr>Review: List Syntax</vt:lpstr>
      <vt:lpstr>Review: Indexing in a List</vt:lpstr>
      <vt:lpstr>Review: Indexing in a List</vt:lpstr>
      <vt:lpstr>Exercise: Indexing in a List</vt:lpstr>
      <vt:lpstr>Exercise: Indexing in a List</vt:lpstr>
      <vt:lpstr>for Loops: Iterating over a List</vt:lpstr>
      <vt:lpstr>Remember our Grocery List?</vt:lpstr>
      <vt:lpstr>Iterating Through Lists</vt:lpstr>
      <vt:lpstr>Parts of a for Loop</vt:lpstr>
      <vt:lpstr>Parts of a for Loop</vt:lpstr>
      <vt:lpstr>How a for Loop Works</vt:lpstr>
      <vt:lpstr>Example for Loop</vt:lpstr>
      <vt:lpstr>Quick Note: Variable Names</vt:lpstr>
      <vt:lpstr>A Downside!</vt:lpstr>
      <vt:lpstr>Strings and for Loops</vt:lpstr>
      <vt:lpstr>Practice: Printing a List</vt:lpstr>
      <vt:lpstr>The range() function</vt:lpstr>
      <vt:lpstr>Range of Numbers</vt:lpstr>
      <vt:lpstr>Using range() in a for Loop</vt:lpstr>
      <vt:lpstr>Syntax of range()</vt:lpstr>
      <vt:lpstr>Examples of range()</vt:lpstr>
      <vt:lpstr>range() with One Number</vt:lpstr>
      <vt:lpstr>range() with Two Numbers</vt:lpstr>
      <vt:lpstr>range() with Three Numbers</vt:lpstr>
      <vt:lpstr>Counting Down with range()</vt:lpstr>
      <vt:lpstr>Practice: The range() function</vt:lpstr>
      <vt:lpstr>Practice: Odd or Even?</vt:lpstr>
      <vt:lpstr>Practice: Odd or Even?</vt:lpstr>
      <vt:lpstr>Practice: Update our Grocery List!</vt:lpstr>
      <vt:lpstr>PowerPoint Presentation</vt:lpstr>
      <vt:lpstr>Announcements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Katie</cp:lastModifiedBy>
  <cp:revision>238</cp:revision>
  <dcterms:created xsi:type="dcterms:W3CDTF">2014-05-05T14:25:42Z</dcterms:created>
  <dcterms:modified xsi:type="dcterms:W3CDTF">2015-09-28T16:57:35Z</dcterms:modified>
</cp:coreProperties>
</file>